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8" r:id="rId19"/>
    <p:sldId id="279" r:id="rId20"/>
    <p:sldId id="280" r:id="rId21"/>
    <p:sldId id="281" r:id="rId22"/>
    <p:sldId id="271" r:id="rId23"/>
    <p:sldId id="272" r:id="rId24"/>
    <p:sldId id="274" r:id="rId25"/>
    <p:sldId id="275" r:id="rId26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76" d="100"/>
          <a:sy n="76" d="100"/>
        </p:scale>
        <p:origin x="-1524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46F96-511E-49EC-BCAA-43CF249A9654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AD99F-CCD6-405D-9EEE-0F6DD89688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90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AD99F-CCD6-405D-9EEE-0F6DD896887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06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1EB-3B6C-4D58-B262-35FCCC1A6913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5D50-842B-4CF6-A1EA-FFF512D5DB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1EB-3B6C-4D58-B262-35FCCC1A6913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5D50-842B-4CF6-A1EA-FFF512D5DB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1EB-3B6C-4D58-B262-35FCCC1A6913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5D50-842B-4CF6-A1EA-FFF512D5DB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1EB-3B6C-4D58-B262-35FCCC1A6913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5D50-842B-4CF6-A1EA-FFF512D5DB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1EB-3B6C-4D58-B262-35FCCC1A6913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5D50-842B-4CF6-A1EA-FFF512D5DB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1EB-3B6C-4D58-B262-35FCCC1A6913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5D50-842B-4CF6-A1EA-FFF512D5DB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1EB-3B6C-4D58-B262-35FCCC1A6913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5D50-842B-4CF6-A1EA-FFF512D5DB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1EB-3B6C-4D58-B262-35FCCC1A6913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5D50-842B-4CF6-A1EA-FFF512D5DB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1EB-3B6C-4D58-B262-35FCCC1A6913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5D50-842B-4CF6-A1EA-FFF512D5DB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1EB-3B6C-4D58-B262-35FCCC1A6913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5D50-842B-4CF6-A1EA-FFF512D5DB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21EB-3B6C-4D58-B262-35FCCC1A6913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5D50-842B-4CF6-A1EA-FFF512D5DB8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EA21EB-3B6C-4D58-B262-35FCCC1A6913}" type="datetimeFigureOut">
              <a:rPr lang="zh-TW" altLang="en-US" smtClean="0"/>
              <a:t>2014/7/29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185D50-842B-4CF6-A1EA-FFF512D5DB8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hyperlink" Target="http://lib.nutc.edu.tw/bin/home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sw.nutc.edu.tw/cgi-bin/smartweaver/browse.cgi?o=der&amp;p=/smartweaver/login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-1" y="3214"/>
            <a:ext cx="6858001" cy="91407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96" y="2051720"/>
            <a:ext cx="1324160" cy="381642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24744" y="2411760"/>
            <a:ext cx="5837921" cy="1441766"/>
          </a:xfrm>
        </p:spPr>
        <p:txBody>
          <a:bodyPr/>
          <a:lstStyle/>
          <a:p>
            <a:r>
              <a:rPr lang="en-US" altLang="zh-TW" dirty="0">
                <a:solidFill>
                  <a:srgbClr val="FFC000"/>
                </a:solidFill>
                <a:effectLst/>
                <a:latin typeface="+mj-ea"/>
              </a:rPr>
              <a:t>L&amp;B</a:t>
            </a:r>
            <a:r>
              <a:rPr lang="zh-TW" altLang="en-US" dirty="0">
                <a:solidFill>
                  <a:srgbClr val="FFC000"/>
                </a:solidFill>
                <a:effectLst/>
                <a:latin typeface="+mj-ea"/>
              </a:rPr>
              <a:t>數位圖書館</a:t>
            </a:r>
            <a:endParaRPr lang="zh-TW" altLang="en-US" dirty="0">
              <a:solidFill>
                <a:srgbClr val="FFC000"/>
              </a:solidFill>
              <a:latin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9068" y="-922604"/>
            <a:ext cx="1324160" cy="381642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6919" y="4616515"/>
            <a:ext cx="1324160" cy="3816424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555481" y="4860032"/>
            <a:ext cx="2113879" cy="593577"/>
          </a:xfrm>
        </p:spPr>
        <p:txBody>
          <a:bodyPr>
            <a:normAutofit lnSpcReduction="10000"/>
          </a:bodyPr>
          <a:lstStyle/>
          <a:p>
            <a:r>
              <a:rPr lang="zh-TW" altLang="en-US" sz="3600" b="1" dirty="0" smtClean="0">
                <a:solidFill>
                  <a:srgbClr val="FFC000"/>
                </a:solidFill>
                <a:latin typeface="+mj-ea"/>
                <a:ea typeface="+mj-ea"/>
              </a:rPr>
              <a:t>使用指南</a:t>
            </a:r>
            <a:endParaRPr lang="zh-TW" altLang="en-US" sz="36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" b="70612"/>
          <a:stretch/>
        </p:blipFill>
        <p:spPr>
          <a:xfrm>
            <a:off x="2276872" y="3442001"/>
            <a:ext cx="4581128" cy="103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2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3131840"/>
            <a:ext cx="6491046" cy="2841410"/>
          </a:xfrm>
        </p:spPr>
      </p:pic>
      <p:grpSp>
        <p:nvGrpSpPr>
          <p:cNvPr id="5" name="群組 4"/>
          <p:cNvGrpSpPr/>
          <p:nvPr/>
        </p:nvGrpSpPr>
        <p:grpSpPr>
          <a:xfrm>
            <a:off x="548680" y="381441"/>
            <a:ext cx="5616624" cy="1324160"/>
            <a:chOff x="1495526" y="239771"/>
            <a:chExt cx="3816424" cy="132416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7" name="副標題 2"/>
            <p:cNvSpPr txBox="1">
              <a:spLocks/>
            </p:cNvSpPr>
            <p:nvPr/>
          </p:nvSpPr>
          <p:spPr>
            <a:xfrm>
              <a:off x="1921162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校外線</a:t>
              </a: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上閱讀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404664" y="1979712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5.</a:t>
            </a:r>
            <a:r>
              <a:rPr lang="zh-TW" altLang="en-US" sz="2400" dirty="0" smtClean="0"/>
              <a:t>輸入</a:t>
            </a:r>
            <a:r>
              <a:rPr lang="en-US" altLang="zh-TW" sz="2400" dirty="0">
                <a:latin typeface="+mn-ea"/>
              </a:rPr>
              <a:t>E-portal</a:t>
            </a:r>
            <a:r>
              <a:rPr lang="zh-TW" altLang="en-US" sz="2400" dirty="0" smtClean="0"/>
              <a:t>用戶帳號及</a:t>
            </a:r>
            <a:r>
              <a:rPr lang="en-US" altLang="zh-TW" sz="2400" dirty="0">
                <a:latin typeface="+mn-ea"/>
              </a:rPr>
              <a:t>E-portal</a:t>
            </a:r>
            <a:r>
              <a:rPr lang="zh-TW" altLang="en-US" sz="2400" dirty="0" smtClean="0"/>
              <a:t>用戶密碼</a:t>
            </a:r>
            <a:endParaRPr lang="en-US" altLang="zh-TW" sz="2400" b="1" dirty="0">
              <a:latin typeface="+mj-ea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996952" y="3563888"/>
            <a:ext cx="2160240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2996952" y="4010683"/>
            <a:ext cx="2160240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4633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文字版面配置區 2"/>
          <p:cNvSpPr txBox="1">
            <a:spLocks/>
          </p:cNvSpPr>
          <p:nvPr/>
        </p:nvSpPr>
        <p:spPr>
          <a:xfrm>
            <a:off x="524436" y="1777844"/>
            <a:ext cx="5809129" cy="5170420"/>
          </a:xfrm>
          <a:prstGeom prst="rect">
            <a:avLst/>
          </a:prstGeom>
        </p:spPr>
        <p:txBody>
          <a:bodyPr vert="horz"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altLang="zh-TW" dirty="0" smtClean="0"/>
              <a:t>6.</a:t>
            </a:r>
            <a:r>
              <a:rPr lang="zh-TW" altLang="en-US" b="1" dirty="0" smtClean="0">
                <a:latin typeface="+mj-ea"/>
                <a:ea typeface="+mj-ea"/>
              </a:rPr>
              <a:t>點選進入</a:t>
            </a:r>
            <a:r>
              <a:rPr lang="en-US" altLang="zh-TW" b="1" u="sng" dirty="0" smtClean="0">
                <a:latin typeface="+mj-ea"/>
                <a:ea typeface="+mj-ea"/>
              </a:rPr>
              <a:t>L&amp;B</a:t>
            </a:r>
            <a:r>
              <a:rPr lang="zh-TW" altLang="en-US" b="1" dirty="0" smtClean="0">
                <a:latin typeface="+mj-ea"/>
                <a:ea typeface="+mj-ea"/>
              </a:rPr>
              <a:t>後，即可在搜巡攔打上關鍵字</a:t>
            </a:r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pPr marL="45720" indent="0">
              <a:buNone/>
            </a:pPr>
            <a:r>
              <a:rPr lang="en-US" altLang="zh-TW" b="1" dirty="0" smtClean="0">
                <a:latin typeface="+mj-ea"/>
                <a:ea typeface="+mj-ea"/>
              </a:rPr>
              <a:t>7.</a:t>
            </a:r>
            <a:r>
              <a:rPr lang="zh-TW" altLang="en-US" b="1" dirty="0" smtClean="0">
                <a:latin typeface="+mj-ea"/>
                <a:ea typeface="+mj-ea"/>
              </a:rPr>
              <a:t>點擊書名進入</a:t>
            </a:r>
            <a:endParaRPr lang="en-US" altLang="zh-TW" b="1" dirty="0" smtClean="0">
              <a:latin typeface="+mj-ea"/>
              <a:ea typeface="+mj-ea"/>
            </a:endParaRPr>
          </a:p>
          <a:p>
            <a:pPr>
              <a:buFont typeface="Georgia" pitchFamily="18" charset="0"/>
              <a:buNone/>
            </a:pPr>
            <a:endParaRPr lang="en-US" altLang="zh-TW" b="1" dirty="0" smtClean="0">
              <a:latin typeface="+mj-ea"/>
              <a:ea typeface="+mj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48680" y="381441"/>
            <a:ext cx="5616624" cy="1324160"/>
            <a:chOff x="1495526" y="239771"/>
            <a:chExt cx="3816424" cy="132416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7" name="副標題 2"/>
            <p:cNvSpPr txBox="1">
              <a:spLocks/>
            </p:cNvSpPr>
            <p:nvPr/>
          </p:nvSpPr>
          <p:spPr>
            <a:xfrm>
              <a:off x="1921162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校外線</a:t>
              </a: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上閱讀</a:t>
              </a: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5" y="2208395"/>
            <a:ext cx="5232250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圓角矩形 8"/>
          <p:cNvSpPr/>
          <p:nvPr/>
        </p:nvSpPr>
        <p:spPr>
          <a:xfrm>
            <a:off x="652253" y="3576414"/>
            <a:ext cx="2584560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5" y="4392103"/>
            <a:ext cx="5760640" cy="3994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229200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10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8908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48680" y="381441"/>
            <a:ext cx="5616624" cy="1324160"/>
            <a:chOff x="1495526" y="239771"/>
            <a:chExt cx="3816424" cy="132416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6" name="副標題 2"/>
            <p:cNvSpPr txBox="1">
              <a:spLocks/>
            </p:cNvSpPr>
            <p:nvPr/>
          </p:nvSpPr>
          <p:spPr>
            <a:xfrm>
              <a:off x="1921162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校外線</a:t>
              </a: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上閱讀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318027" y="1705602"/>
            <a:ext cx="4378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8.</a:t>
            </a:r>
            <a:r>
              <a:rPr lang="zh-TW" altLang="en-US" sz="2400" b="1" dirty="0" smtClean="0">
                <a:latin typeface="+mj-ea"/>
              </a:rPr>
              <a:t>點選</a:t>
            </a:r>
            <a:r>
              <a:rPr lang="zh-TW" altLang="en-US" sz="2400" b="1" dirty="0">
                <a:latin typeface="+mj-ea"/>
              </a:rPr>
              <a:t>線上閱讀即可</a:t>
            </a:r>
            <a:r>
              <a:rPr lang="zh-TW" altLang="en-US" sz="2400" b="1" dirty="0" smtClean="0">
                <a:latin typeface="+mj-ea"/>
              </a:rPr>
              <a:t>觀看內容</a:t>
            </a:r>
            <a:endParaRPr lang="zh-TW" altLang="en-US" sz="2400" b="1" dirty="0">
              <a:latin typeface="+mj-ea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11881" y="2386211"/>
            <a:ext cx="6077930" cy="3481933"/>
            <a:chOff x="336733" y="2069979"/>
            <a:chExt cx="6077930" cy="3481933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733" y="2069979"/>
              <a:ext cx="6077930" cy="3481933"/>
            </a:xfrm>
            <a:prstGeom prst="rect">
              <a:avLst/>
            </a:prstGeom>
          </p:spPr>
        </p:pic>
        <p:sp>
          <p:nvSpPr>
            <p:cNvPr id="10" name="圓角矩形 9"/>
            <p:cNvSpPr/>
            <p:nvPr/>
          </p:nvSpPr>
          <p:spPr>
            <a:xfrm>
              <a:off x="2708920" y="4453036"/>
              <a:ext cx="1008112" cy="21602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3" y="5868144"/>
            <a:ext cx="4487155" cy="3114977"/>
          </a:xfrm>
          <a:prstGeom prst="rect">
            <a:avLst/>
          </a:prstGeom>
        </p:spPr>
      </p:pic>
      <p:sp>
        <p:nvSpPr>
          <p:cNvPr id="13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7750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48680" y="381441"/>
            <a:ext cx="5616624" cy="1324160"/>
            <a:chOff x="1495526" y="239771"/>
            <a:chExt cx="3816424" cy="132416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6" name="副標題 2"/>
            <p:cNvSpPr txBox="1">
              <a:spLocks/>
            </p:cNvSpPr>
            <p:nvPr/>
          </p:nvSpPr>
          <p:spPr>
            <a:xfrm>
              <a:off x="1921162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離線</a:t>
              </a: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閱讀</a:t>
              </a:r>
              <a:endParaRPr lang="zh-TW" altLang="en-US" sz="4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2843808"/>
            <a:ext cx="5661248" cy="4455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548680" y="2051720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1.</a:t>
            </a:r>
            <a:r>
              <a:rPr lang="zh-TW" altLang="en-US" sz="2400" dirty="0" smtClean="0"/>
              <a:t>請先注意載具是否符合以下系統需求</a:t>
            </a:r>
            <a:endParaRPr lang="zh-TW" altLang="en-US" b="1" dirty="0">
              <a:latin typeface="+mj-ea"/>
            </a:endParaRPr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5451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48680" y="381441"/>
            <a:ext cx="5616624" cy="1324160"/>
            <a:chOff x="1495526" y="239771"/>
            <a:chExt cx="3816424" cy="132416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6" name="副標題 2"/>
            <p:cNvSpPr txBox="1">
              <a:spLocks/>
            </p:cNvSpPr>
            <p:nvPr/>
          </p:nvSpPr>
          <p:spPr>
            <a:xfrm>
              <a:off x="1921162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離線</a:t>
              </a: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閱讀</a:t>
              </a:r>
              <a:endParaRPr lang="zh-TW" altLang="en-US" sz="4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48680" y="1705602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2</a:t>
            </a:r>
            <a:r>
              <a:rPr lang="en-US" altLang="zh-TW" sz="2800" dirty="0" smtClean="0"/>
              <a:t>.</a:t>
            </a:r>
            <a:r>
              <a:rPr lang="zh-TW" altLang="en-US" sz="2000" b="1" dirty="0" smtClean="0">
                <a:latin typeface="+mj-ea"/>
              </a:rPr>
              <a:t>點選下載</a:t>
            </a:r>
            <a:r>
              <a:rPr lang="en-US" altLang="zh-TW" sz="2000" b="1" dirty="0" smtClean="0">
                <a:latin typeface="+mj-ea"/>
              </a:rPr>
              <a:t>(</a:t>
            </a:r>
            <a:r>
              <a:rPr lang="zh-TW" altLang="en-US" sz="2000" b="1" dirty="0" smtClean="0">
                <a:latin typeface="+mj-ea"/>
              </a:rPr>
              <a:t>第一次下載系統會自動安裝</a:t>
            </a:r>
            <a:r>
              <a:rPr lang="en-US" altLang="zh-TW" sz="2000" b="1" dirty="0" smtClean="0">
                <a:latin typeface="+mj-ea"/>
              </a:rPr>
              <a:t>SMART</a:t>
            </a:r>
            <a:r>
              <a:rPr lang="zh-TW" altLang="en-US" sz="2000" b="1" dirty="0" smtClean="0">
                <a:latin typeface="+mj-ea"/>
              </a:rPr>
              <a:t> </a:t>
            </a:r>
            <a:r>
              <a:rPr lang="en-US" altLang="zh-TW" sz="2000" b="1" dirty="0" smtClean="0">
                <a:latin typeface="+mj-ea"/>
              </a:rPr>
              <a:t>Reader)</a:t>
            </a:r>
            <a:r>
              <a:rPr lang="zh-TW" altLang="en-US" sz="2000" b="1" dirty="0" smtClean="0">
                <a:latin typeface="+mj-ea"/>
              </a:rPr>
              <a:t>系統會自動將書籍載入</a:t>
            </a:r>
            <a:r>
              <a:rPr lang="en-US" altLang="zh-TW" sz="2000" b="1" dirty="0">
                <a:latin typeface="+mj-ea"/>
              </a:rPr>
              <a:t>SMART</a:t>
            </a:r>
            <a:r>
              <a:rPr lang="zh-TW" altLang="en-US" sz="2000" b="1" dirty="0">
                <a:latin typeface="+mj-ea"/>
              </a:rPr>
              <a:t> </a:t>
            </a:r>
            <a:r>
              <a:rPr lang="en-US" altLang="zh-TW" sz="2000" b="1" dirty="0" smtClean="0">
                <a:latin typeface="+mj-ea"/>
              </a:rPr>
              <a:t>Reader</a:t>
            </a:r>
          </a:p>
        </p:txBody>
      </p:sp>
      <p:grpSp>
        <p:nvGrpSpPr>
          <p:cNvPr id="10" name="群組 9"/>
          <p:cNvGrpSpPr/>
          <p:nvPr/>
        </p:nvGrpSpPr>
        <p:grpSpPr>
          <a:xfrm>
            <a:off x="404664" y="2741916"/>
            <a:ext cx="5619750" cy="3219450"/>
            <a:chOff x="553296" y="5508104"/>
            <a:chExt cx="5619750" cy="321945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96" y="5508104"/>
              <a:ext cx="5619750" cy="32194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圓角矩形 8"/>
            <p:cNvSpPr/>
            <p:nvPr/>
          </p:nvSpPr>
          <p:spPr>
            <a:xfrm>
              <a:off x="3645024" y="7740352"/>
              <a:ext cx="648073" cy="21602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9" y="5637786"/>
            <a:ext cx="2697088" cy="350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12" y="5688189"/>
            <a:ext cx="2658316" cy="3455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向右箭號 12"/>
          <p:cNvSpPr/>
          <p:nvPr/>
        </p:nvSpPr>
        <p:spPr>
          <a:xfrm>
            <a:off x="3214539" y="7236296"/>
            <a:ext cx="35847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838275" y="8100392"/>
            <a:ext cx="525345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/>
                </a:solidFill>
              </a:rPr>
              <a:t>注意</a:t>
            </a:r>
            <a:r>
              <a:rPr lang="en-US" altLang="zh-TW" sz="2800" dirty="0">
                <a:solidFill>
                  <a:schemeClr val="tx1"/>
                </a:solidFill>
              </a:rPr>
              <a:t>!! </a:t>
            </a:r>
            <a:r>
              <a:rPr lang="zh-TW" altLang="en-US" sz="2800" dirty="0" smtClean="0">
                <a:solidFill>
                  <a:schemeClr val="tx1"/>
                </a:solidFill>
              </a:rPr>
              <a:t>下</a:t>
            </a:r>
            <a:r>
              <a:rPr lang="zh-TW" altLang="en-US" sz="2800" dirty="0">
                <a:solidFill>
                  <a:schemeClr val="tx1"/>
                </a:solidFill>
              </a:rPr>
              <a:t>載</a:t>
            </a:r>
            <a:r>
              <a:rPr lang="zh-TW" altLang="en-US" sz="2800" dirty="0" smtClean="0">
                <a:solidFill>
                  <a:schemeClr val="tx1"/>
                </a:solidFill>
              </a:rPr>
              <a:t>時，請使用</a:t>
            </a:r>
            <a:r>
              <a:rPr lang="en-US" altLang="zh-TW" sz="2800" dirty="0">
                <a:solidFill>
                  <a:schemeClr val="tx1"/>
                </a:solidFill>
              </a:rPr>
              <a:t>IE</a:t>
            </a:r>
            <a:r>
              <a:rPr lang="zh-TW" altLang="en-US" sz="2800" dirty="0" smtClean="0">
                <a:solidFill>
                  <a:schemeClr val="tx1"/>
                </a:solidFill>
              </a:rPr>
              <a:t>瀏覽器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73216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2042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48680" y="381441"/>
            <a:ext cx="5616624" cy="1324160"/>
            <a:chOff x="1495526" y="239771"/>
            <a:chExt cx="3816424" cy="132416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6" name="副標題 2"/>
            <p:cNvSpPr txBox="1">
              <a:spLocks/>
            </p:cNvSpPr>
            <p:nvPr/>
          </p:nvSpPr>
          <p:spPr>
            <a:xfrm>
              <a:off x="1921162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離線</a:t>
              </a: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閱讀</a:t>
              </a:r>
              <a:endParaRPr lang="zh-TW" altLang="en-US" sz="4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48680" y="1705602"/>
            <a:ext cx="58326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3</a:t>
            </a:r>
            <a:r>
              <a:rPr lang="en-US" altLang="zh-TW" sz="2800" dirty="0" smtClean="0"/>
              <a:t>.</a:t>
            </a:r>
            <a:r>
              <a:rPr lang="zh-TW" altLang="en-US" sz="2000" b="1" dirty="0" smtClean="0">
                <a:latin typeface="+mj-ea"/>
              </a:rPr>
              <a:t> </a:t>
            </a:r>
            <a:r>
              <a:rPr lang="zh-TW" altLang="en-US" sz="2400" b="1" dirty="0" smtClean="0">
                <a:latin typeface="+mj-ea"/>
              </a:rPr>
              <a:t>書籍自動載入</a:t>
            </a:r>
            <a:r>
              <a:rPr lang="en-US" altLang="zh-TW" sz="2400" b="1" dirty="0">
                <a:latin typeface="+mj-ea"/>
              </a:rPr>
              <a:t>SMART</a:t>
            </a:r>
            <a:r>
              <a:rPr lang="zh-TW" altLang="en-US" sz="2400" b="1" dirty="0">
                <a:latin typeface="+mj-ea"/>
              </a:rPr>
              <a:t> </a:t>
            </a:r>
            <a:r>
              <a:rPr lang="en-US" altLang="zh-TW" sz="2400" b="1" dirty="0" smtClean="0">
                <a:latin typeface="+mj-ea"/>
              </a:rPr>
              <a:t>Reader</a:t>
            </a:r>
            <a:r>
              <a:rPr lang="zh-TW" altLang="en-US" sz="2400" b="1" dirty="0" smtClean="0">
                <a:latin typeface="+mj-ea"/>
              </a:rPr>
              <a:t>後就可以直接觀看自己想觀賞的電子書囉</a:t>
            </a:r>
            <a:r>
              <a:rPr lang="en-US" altLang="zh-TW" sz="2400" b="1" dirty="0" smtClean="0">
                <a:latin typeface="+mj-ea"/>
              </a:rPr>
              <a:t>!!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0" y="2699792"/>
            <a:ext cx="6483148" cy="4981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8375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311046" y="2241186"/>
            <a:ext cx="4531179" cy="9361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</a:rPr>
              <a:t>支援</a:t>
            </a:r>
            <a:r>
              <a:rPr lang="en-US" altLang="zh-TW" sz="2800" dirty="0">
                <a:solidFill>
                  <a:srgbClr val="0070C0"/>
                </a:solidFill>
              </a:rPr>
              <a:t>IOS</a:t>
            </a:r>
            <a:r>
              <a:rPr lang="zh-TW" altLang="en-US" sz="2800" dirty="0">
                <a:solidFill>
                  <a:srgbClr val="0070C0"/>
                </a:solidFill>
              </a:rPr>
              <a:t>離線閱讀</a:t>
            </a:r>
            <a:r>
              <a:rPr lang="zh-TW" altLang="en-US" sz="2800" dirty="0" smtClean="0">
                <a:solidFill>
                  <a:srgbClr val="0070C0"/>
                </a:solidFill>
              </a:rPr>
              <a:t>功能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algn="ctr"/>
            <a:r>
              <a:rPr lang="zh-TW" altLang="en-US" sz="2800" dirty="0" smtClean="0">
                <a:solidFill>
                  <a:srgbClr val="FF0000"/>
                </a:solidFill>
              </a:rPr>
              <a:t>不支援</a:t>
            </a:r>
            <a:r>
              <a:rPr lang="en-US" altLang="zh-TW" sz="2800" b="1" dirty="0" smtClean="0">
                <a:solidFill>
                  <a:srgbClr val="0070C0"/>
                </a:solidFill>
                <a:latin typeface="+mj-ea"/>
                <a:ea typeface="+mj-ea"/>
              </a:rPr>
              <a:t>Android</a:t>
            </a:r>
            <a:r>
              <a:rPr lang="zh-TW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zh-TW" sz="2800" b="1" dirty="0" smtClean="0">
                <a:solidFill>
                  <a:srgbClr val="0070C0"/>
                </a:solidFill>
                <a:latin typeface="+mj-ea"/>
                <a:ea typeface="+mj-ea"/>
              </a:rPr>
              <a:t>APP</a:t>
            </a:r>
            <a:r>
              <a:rPr lang="zh-TW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借閱</a:t>
            </a:r>
            <a:endParaRPr lang="zh-TW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35317" y="3635896"/>
            <a:ext cx="54033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IOS APP</a:t>
            </a:r>
            <a:r>
              <a:rPr lang="zh-TW" altLang="en-US" sz="2800" dirty="0"/>
              <a:t>載</a:t>
            </a:r>
            <a:r>
              <a:rPr lang="zh-TW" altLang="en-US" sz="2800" dirty="0" smtClean="0"/>
              <a:t>點：</a:t>
            </a:r>
            <a:endParaRPr lang="en-US" altLang="zh-TW" sz="2800" dirty="0" smtClean="0"/>
          </a:p>
          <a:p>
            <a:pPr marL="514350" indent="-514350">
              <a:buAutoNum type="arabicPeriod"/>
            </a:pPr>
            <a:r>
              <a:rPr lang="zh-TW" altLang="en-US" sz="2800" dirty="0" smtClean="0"/>
              <a:t>請用</a:t>
            </a:r>
            <a:r>
              <a:rPr lang="zh-TW" altLang="en-US" sz="2800" dirty="0"/>
              <a:t>行動載具上</a:t>
            </a:r>
            <a:r>
              <a:rPr lang="en-US" altLang="zh-TW" sz="2800" dirty="0" smtClean="0"/>
              <a:t>L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zh-TW" sz="2800" dirty="0" smtClean="0"/>
              <a:t>B</a:t>
            </a:r>
            <a:r>
              <a:rPr lang="zh-TW" altLang="en-US" sz="2800" dirty="0"/>
              <a:t>的網站，瀏覽器會</a:t>
            </a:r>
            <a:r>
              <a:rPr lang="zh-TW" altLang="en-US" sz="2800" dirty="0" smtClean="0"/>
              <a:t>自動轉</a:t>
            </a:r>
            <a:r>
              <a:rPr lang="zh-TW" altLang="en-US" sz="2800" dirty="0"/>
              <a:t>成行動版界</a:t>
            </a:r>
            <a:r>
              <a:rPr lang="zh-TW" altLang="en-US" sz="2800" dirty="0" smtClean="0"/>
              <a:t>面，網頁</a:t>
            </a:r>
            <a:r>
              <a:rPr lang="zh-TW" altLang="en-US" sz="2800" dirty="0"/>
              <a:t>右上角的地方就有</a:t>
            </a:r>
            <a:r>
              <a:rPr lang="en-US" altLang="zh-TW" sz="2800" dirty="0"/>
              <a:t>IOS</a:t>
            </a:r>
            <a:r>
              <a:rPr lang="zh-TW" altLang="en-US" sz="2800" dirty="0"/>
              <a:t>離線閱讀</a:t>
            </a:r>
            <a:r>
              <a:rPr lang="en-US" altLang="zh-TW" sz="2800" dirty="0"/>
              <a:t>APP</a:t>
            </a:r>
            <a:r>
              <a:rPr lang="zh-TW" altLang="en-US" sz="2800" dirty="0"/>
              <a:t>能下載</a:t>
            </a:r>
            <a:r>
              <a:rPr lang="zh-TW" altLang="en-US" sz="2800" dirty="0" smtClean="0"/>
              <a:t>使用</a:t>
            </a:r>
            <a:endParaRPr lang="en-US" altLang="zh-TW" sz="2800" dirty="0" smtClean="0"/>
          </a:p>
          <a:p>
            <a:pPr marL="514350" indent="-514350">
              <a:buAutoNum type="arabicPeriod"/>
            </a:pPr>
            <a:r>
              <a:rPr lang="zh-TW" altLang="en-US" sz="2800" dirty="0" smtClean="0"/>
              <a:t>直接至</a:t>
            </a:r>
            <a:r>
              <a:rPr lang="en-US" altLang="zh-TW" sz="2800" dirty="0" smtClean="0"/>
              <a:t>iTunes Store</a:t>
            </a:r>
            <a:r>
              <a:rPr lang="zh-TW" altLang="en-US" sz="2800" b="1" dirty="0" smtClean="0">
                <a:latin typeface="+mj-ea"/>
                <a:ea typeface="+mj-ea"/>
              </a:rPr>
              <a:t>下載</a:t>
            </a:r>
            <a:r>
              <a:rPr lang="en-US" altLang="zh-TW" sz="2800" b="1" dirty="0" smtClean="0">
                <a:latin typeface="+mj-ea"/>
                <a:ea typeface="+mj-ea"/>
              </a:rPr>
              <a:t>app “</a:t>
            </a:r>
            <a:r>
              <a:rPr lang="en-US" altLang="zh-TW" sz="2800" b="1" dirty="0" err="1" smtClean="0">
                <a:latin typeface="+mj-ea"/>
                <a:ea typeface="+mj-ea"/>
              </a:rPr>
              <a:t>SmartReader</a:t>
            </a:r>
            <a:r>
              <a:rPr lang="en-US" altLang="zh-TW" sz="2800" b="1" dirty="0" smtClean="0">
                <a:latin typeface="+mj-ea"/>
                <a:ea typeface="+mj-ea"/>
              </a:rPr>
              <a:t>”</a:t>
            </a:r>
            <a:endParaRPr lang="en-US" altLang="zh-TW" sz="2800" b="1" dirty="0">
              <a:latin typeface="+mj-ea"/>
              <a:ea typeface="+mj-ea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548680" y="458420"/>
            <a:ext cx="5976664" cy="1324160"/>
            <a:chOff x="1495526" y="239771"/>
            <a:chExt cx="3816424" cy="132416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副標題 2"/>
            <p:cNvSpPr txBox="1">
              <a:spLocks/>
            </p:cNvSpPr>
            <p:nvPr/>
          </p:nvSpPr>
          <p:spPr>
            <a:xfrm>
              <a:off x="1946464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手機、平板借閱</a:t>
              </a:r>
              <a:endParaRPr lang="zh-TW" altLang="en-US" sz="4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8800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48680" y="458420"/>
            <a:ext cx="5976664" cy="1324160"/>
            <a:chOff x="1495526" y="239771"/>
            <a:chExt cx="3816424" cy="132416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副標題 2"/>
            <p:cNvSpPr txBox="1">
              <a:spLocks/>
            </p:cNvSpPr>
            <p:nvPr/>
          </p:nvSpPr>
          <p:spPr>
            <a:xfrm>
              <a:off x="1946464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手機、平板借閱</a:t>
              </a:r>
              <a:endParaRPr lang="zh-TW" altLang="en-US" sz="4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16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874941" y="2195736"/>
            <a:ext cx="5403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+mj-ea"/>
                <a:ea typeface="+mj-ea"/>
              </a:rPr>
              <a:t>IOS</a:t>
            </a:r>
            <a:r>
              <a:rPr lang="zh-TW" altLang="en-US" sz="2800" b="1" dirty="0" smtClean="0">
                <a:latin typeface="+mj-ea"/>
                <a:ea typeface="+mj-ea"/>
              </a:rPr>
              <a:t>智慧型手機，</a:t>
            </a:r>
            <a:r>
              <a:rPr lang="en-US" altLang="zh-TW" sz="2800" b="1" dirty="0">
                <a:latin typeface="+mj-ea"/>
              </a:rPr>
              <a:t> IOS</a:t>
            </a:r>
            <a:r>
              <a:rPr lang="zh-TW" altLang="en-US" sz="2800" b="1" dirty="0" smtClean="0">
                <a:latin typeface="+mj-ea"/>
                <a:ea typeface="+mj-ea"/>
              </a:rPr>
              <a:t>平板下載</a:t>
            </a:r>
            <a:r>
              <a:rPr lang="en-US" altLang="zh-TW" sz="2800" b="1" dirty="0" err="1" smtClean="0">
                <a:latin typeface="+mj-ea"/>
                <a:ea typeface="+mj-ea"/>
              </a:rPr>
              <a:t>SmartReader</a:t>
            </a:r>
            <a:r>
              <a:rPr lang="zh-TW" altLang="en-US" sz="2800" b="1" dirty="0" smtClean="0">
                <a:latin typeface="+mj-ea"/>
                <a:ea typeface="+mj-ea"/>
              </a:rPr>
              <a:t>圖示如下。</a:t>
            </a:r>
            <a:endParaRPr lang="en-US" altLang="zh-TW" sz="2800" b="1" dirty="0">
              <a:latin typeface="+mj-ea"/>
              <a:ea typeface="+mj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99" y="3707904"/>
            <a:ext cx="288032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0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48680" y="458420"/>
            <a:ext cx="5976664" cy="1324160"/>
            <a:chOff x="1495526" y="239771"/>
            <a:chExt cx="3816424" cy="132416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副標題 2"/>
            <p:cNvSpPr txBox="1">
              <a:spLocks/>
            </p:cNvSpPr>
            <p:nvPr/>
          </p:nvSpPr>
          <p:spPr>
            <a:xfrm>
              <a:off x="1946464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手機、平板借閱</a:t>
              </a:r>
              <a:endParaRPr lang="zh-TW" altLang="en-US" sz="4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17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04664" y="2195736"/>
            <a:ext cx="587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+mj-ea"/>
                <a:ea typeface="+mj-ea"/>
              </a:rPr>
              <a:t>使用方法：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r>
              <a:rPr lang="en-US" altLang="zh-TW" sz="2800" b="1" dirty="0" smtClean="0">
                <a:latin typeface="+mj-ea"/>
                <a:ea typeface="+mj-ea"/>
              </a:rPr>
              <a:t>1.</a:t>
            </a:r>
            <a:r>
              <a:rPr lang="zh-TW" altLang="en-US" sz="2800" b="1" dirty="0" smtClean="0">
                <a:latin typeface="+mj-ea"/>
                <a:ea typeface="+mj-ea"/>
              </a:rPr>
              <a:t>開啟</a:t>
            </a:r>
            <a:r>
              <a:rPr lang="en-US" altLang="zh-TW" sz="2800" b="1" dirty="0" smtClean="0">
                <a:latin typeface="+mj-ea"/>
                <a:ea typeface="+mj-ea"/>
              </a:rPr>
              <a:t>APP</a:t>
            </a:r>
            <a:r>
              <a:rPr lang="zh-TW" altLang="en-US" sz="2800" b="1" dirty="0" smtClean="0">
                <a:latin typeface="+mj-ea"/>
                <a:ea typeface="+mj-ea"/>
              </a:rPr>
              <a:t>，並選擇想閱讀的電子書</a:t>
            </a:r>
            <a:endParaRPr lang="en-US" altLang="zh-TW" sz="2800" b="1" dirty="0"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66" y="3275856"/>
            <a:ext cx="4176464" cy="5568618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2589956" y="4597052"/>
            <a:ext cx="648073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990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2843808"/>
            <a:ext cx="4428492" cy="5904656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548680" y="458420"/>
            <a:ext cx="5976664" cy="1324160"/>
            <a:chOff x="1495526" y="239771"/>
            <a:chExt cx="3816424" cy="132416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副標題 2"/>
            <p:cNvSpPr txBox="1">
              <a:spLocks/>
            </p:cNvSpPr>
            <p:nvPr/>
          </p:nvSpPr>
          <p:spPr>
            <a:xfrm>
              <a:off x="1946464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手機、平板借閱</a:t>
              </a:r>
              <a:endParaRPr lang="zh-TW" altLang="en-US" sz="4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18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04664" y="2195736"/>
            <a:ext cx="587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2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等待電子書下載完成</a:t>
            </a:r>
            <a:endParaRPr lang="en-US" altLang="zh-TW" sz="2800" b="1" dirty="0">
              <a:latin typeface="+mj-ea"/>
              <a:ea typeface="+mj-ea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420888" y="3563888"/>
            <a:ext cx="2988331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671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" y="1547664"/>
            <a:ext cx="6857917" cy="52565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6960" y="-1022628"/>
            <a:ext cx="1324160" cy="38164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副標題 2"/>
          <p:cNvSpPr txBox="1">
            <a:spLocks/>
          </p:cNvSpPr>
          <p:nvPr/>
        </p:nvSpPr>
        <p:spPr>
          <a:xfrm>
            <a:off x="2085783" y="458421"/>
            <a:ext cx="2965152" cy="8868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zh-TW" altLang="en-US" sz="4800" b="1" dirty="0" smtClean="0">
                <a:solidFill>
                  <a:srgbClr val="FFC000"/>
                </a:solidFill>
                <a:latin typeface="+mj-ea"/>
                <a:ea typeface="+mj-ea"/>
              </a:rPr>
              <a:t>好書推薦</a:t>
            </a:r>
            <a:endParaRPr lang="zh-TW" altLang="en-US" sz="48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428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48680" y="458420"/>
            <a:ext cx="5976664" cy="1324160"/>
            <a:chOff x="1495526" y="239771"/>
            <a:chExt cx="3816424" cy="132416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副標題 2"/>
            <p:cNvSpPr txBox="1">
              <a:spLocks/>
            </p:cNvSpPr>
            <p:nvPr/>
          </p:nvSpPr>
          <p:spPr>
            <a:xfrm>
              <a:off x="1946464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手機、平板借閱</a:t>
              </a:r>
              <a:endParaRPr lang="zh-TW" altLang="en-US" sz="4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19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04664" y="2195736"/>
            <a:ext cx="587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latin typeface="+mj-ea"/>
                <a:ea typeface="+mj-ea"/>
              </a:rPr>
              <a:t>3.</a:t>
            </a:r>
            <a:r>
              <a:rPr lang="zh-TW" altLang="en-US" sz="2800" b="1" dirty="0" smtClean="0">
                <a:latin typeface="+mj-ea"/>
                <a:ea typeface="+mj-ea"/>
              </a:rPr>
              <a:t>開啟已下載完成之電子書</a:t>
            </a:r>
            <a:endParaRPr lang="en-US" altLang="zh-TW" sz="2800" b="1" dirty="0">
              <a:latin typeface="+mj-ea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02015" y="2843808"/>
            <a:ext cx="5278964" cy="5813484"/>
            <a:chOff x="999367" y="3131840"/>
            <a:chExt cx="3429000" cy="457200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367" y="3131840"/>
              <a:ext cx="3429000" cy="4572000"/>
            </a:xfrm>
            <a:prstGeom prst="rect">
              <a:avLst/>
            </a:prstGeom>
          </p:spPr>
        </p:pic>
        <p:sp>
          <p:nvSpPr>
            <p:cNvPr id="12" name="圓角矩形 11"/>
            <p:cNvSpPr/>
            <p:nvPr/>
          </p:nvSpPr>
          <p:spPr>
            <a:xfrm>
              <a:off x="2082686" y="4165004"/>
              <a:ext cx="829732" cy="2553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7772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48680" y="458420"/>
            <a:ext cx="5976664" cy="1324160"/>
            <a:chOff x="1495526" y="239771"/>
            <a:chExt cx="3816424" cy="132416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9" name="副標題 2"/>
            <p:cNvSpPr txBox="1">
              <a:spLocks/>
            </p:cNvSpPr>
            <p:nvPr/>
          </p:nvSpPr>
          <p:spPr>
            <a:xfrm>
              <a:off x="1946464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手機、平板借閱</a:t>
              </a:r>
              <a:endParaRPr lang="zh-TW" altLang="en-US" sz="4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20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04664" y="2195736"/>
            <a:ext cx="587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+mj-ea"/>
                <a:ea typeface="+mj-ea"/>
              </a:rPr>
              <a:t>4</a:t>
            </a:r>
            <a:r>
              <a:rPr lang="en-US" altLang="zh-TW" sz="2800" b="1" dirty="0" smtClean="0">
                <a:latin typeface="+mj-ea"/>
                <a:ea typeface="+mj-ea"/>
              </a:rPr>
              <a:t>.</a:t>
            </a:r>
            <a:r>
              <a:rPr lang="zh-TW" altLang="en-US" sz="2800" b="1" dirty="0" smtClean="0">
                <a:latin typeface="+mj-ea"/>
                <a:ea typeface="+mj-ea"/>
              </a:rPr>
              <a:t>開啟後就可以開始閱讀電子書了</a:t>
            </a:r>
            <a:endParaRPr lang="en-US" altLang="zh-TW" sz="2800" b="1" dirty="0">
              <a:latin typeface="+mj-ea"/>
              <a:ea typeface="+mj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1" y="2843808"/>
            <a:ext cx="4437112" cy="59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6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495526" y="239771"/>
            <a:ext cx="3816424" cy="1324160"/>
            <a:chOff x="1495526" y="239771"/>
            <a:chExt cx="3816424" cy="132416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6" name="副標題 2"/>
            <p:cNvSpPr txBox="1">
              <a:spLocks/>
            </p:cNvSpPr>
            <p:nvPr/>
          </p:nvSpPr>
          <p:spPr>
            <a:xfrm>
              <a:off x="1946464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列印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573815" y="2126966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+mn-ea"/>
              </a:rPr>
              <a:t>1.</a:t>
            </a:r>
            <a:r>
              <a:rPr lang="en-US" altLang="zh-TW" sz="2400" b="1" dirty="0">
                <a:latin typeface="+mj-ea"/>
              </a:rPr>
              <a:t> SMART</a:t>
            </a:r>
            <a:r>
              <a:rPr lang="zh-TW" altLang="en-US" sz="2400" b="1" dirty="0">
                <a:latin typeface="+mj-ea"/>
              </a:rPr>
              <a:t> </a:t>
            </a:r>
            <a:r>
              <a:rPr lang="en-US" altLang="zh-TW" sz="2400" b="1" dirty="0" smtClean="0">
                <a:latin typeface="+mj-ea"/>
              </a:rPr>
              <a:t>Reader</a:t>
            </a:r>
            <a:r>
              <a:rPr lang="zh-TW" altLang="en-US" sz="2400" b="1" dirty="0" smtClean="0">
                <a:latin typeface="+mj-ea"/>
              </a:rPr>
              <a:t>上開啟想列印之書籍</a:t>
            </a:r>
            <a:endParaRPr lang="en-US" altLang="zh-TW" sz="2400" b="1" dirty="0" smtClean="0">
              <a:latin typeface="+mn-ea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8" y="2843808"/>
            <a:ext cx="6032157" cy="4635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群組 11"/>
          <p:cNvGrpSpPr/>
          <p:nvPr/>
        </p:nvGrpSpPr>
        <p:grpSpPr>
          <a:xfrm>
            <a:off x="268960" y="7841756"/>
            <a:ext cx="6269555" cy="864317"/>
            <a:chOff x="136908" y="1672282"/>
            <a:chExt cx="6269555" cy="864317"/>
          </a:xfrm>
        </p:grpSpPr>
        <p:sp>
          <p:nvSpPr>
            <p:cNvPr id="8" name="矩形 7"/>
            <p:cNvSpPr/>
            <p:nvPr/>
          </p:nvSpPr>
          <p:spPr>
            <a:xfrm>
              <a:off x="573815" y="1705602"/>
              <a:ext cx="583264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b="1" dirty="0" smtClean="0">
                  <a:latin typeface="+mn-ea"/>
                </a:rPr>
                <a:t>注意</a:t>
              </a:r>
              <a:r>
                <a:rPr lang="en-US" altLang="zh-TW" sz="2400" b="1" dirty="0" smtClean="0">
                  <a:latin typeface="+mn-ea"/>
                </a:rPr>
                <a:t>!!</a:t>
              </a:r>
              <a:r>
                <a:rPr lang="zh-TW" altLang="en-US" sz="2400" b="1" dirty="0" smtClean="0">
                  <a:latin typeface="+mn-ea"/>
                </a:rPr>
                <a:t>列印功能只適合在</a:t>
              </a:r>
              <a:r>
                <a:rPr lang="en-US" altLang="zh-TW" sz="2400" b="1" dirty="0" smtClean="0">
                  <a:solidFill>
                    <a:srgbClr val="FF0000"/>
                  </a:solidFill>
                  <a:latin typeface="+mn-ea"/>
                </a:rPr>
                <a:t>PC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+mn-ea"/>
                </a:rPr>
                <a:t>版</a:t>
              </a:r>
              <a:r>
                <a:rPr lang="zh-TW" altLang="en-US" sz="2400" b="1" dirty="0" smtClean="0">
                  <a:latin typeface="+mn-ea"/>
                </a:rPr>
                <a:t>上的</a:t>
              </a:r>
              <a:r>
                <a:rPr lang="zh-TW" altLang="en-US" sz="2400" b="1" dirty="0" smtClean="0">
                  <a:solidFill>
                    <a:srgbClr val="FF0000"/>
                  </a:solidFill>
                  <a:latin typeface="+mn-ea"/>
                </a:rPr>
                <a:t>離線閱讀</a:t>
              </a:r>
              <a:r>
                <a:rPr lang="zh-TW" altLang="en-US" sz="2400" b="1" dirty="0" smtClean="0">
                  <a:latin typeface="+mn-ea"/>
                </a:rPr>
                <a:t>部分</a:t>
              </a:r>
              <a:endParaRPr lang="en-US" altLang="zh-TW" sz="2400" b="1" dirty="0" smtClean="0">
                <a:latin typeface="+mn-ea"/>
              </a:endParaRPr>
            </a:p>
          </p:txBody>
        </p:sp>
        <p:sp>
          <p:nvSpPr>
            <p:cNvPr id="11" name="五角星形 10"/>
            <p:cNvSpPr/>
            <p:nvPr/>
          </p:nvSpPr>
          <p:spPr>
            <a:xfrm>
              <a:off x="136908" y="1672282"/>
              <a:ext cx="468000" cy="468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26607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73815" y="2357799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+mn-ea"/>
              </a:rPr>
              <a:t>2.</a:t>
            </a:r>
            <a:r>
              <a:rPr lang="en-US" altLang="zh-TW" sz="2400" b="1" dirty="0" smtClean="0">
                <a:latin typeface="+mj-ea"/>
              </a:rPr>
              <a:t> </a:t>
            </a:r>
            <a:r>
              <a:rPr lang="en-US" altLang="zh-TW" sz="2400" b="1" dirty="0">
                <a:latin typeface="+mj-ea"/>
              </a:rPr>
              <a:t>SMART</a:t>
            </a:r>
            <a:r>
              <a:rPr lang="zh-TW" altLang="en-US" sz="2400" b="1" dirty="0">
                <a:latin typeface="+mj-ea"/>
              </a:rPr>
              <a:t> </a:t>
            </a:r>
            <a:r>
              <a:rPr lang="en-US" altLang="zh-TW" sz="2400" b="1" dirty="0" smtClean="0">
                <a:latin typeface="+mj-ea"/>
              </a:rPr>
              <a:t>Reader</a:t>
            </a:r>
            <a:r>
              <a:rPr lang="zh-TW" altLang="en-US" sz="2400" b="1" dirty="0" smtClean="0">
                <a:latin typeface="+mj-ea"/>
              </a:rPr>
              <a:t>上開啟想列印之書籍，點選上方功能表之檔案後選擇快速列印</a:t>
            </a:r>
            <a:endParaRPr lang="en-US" altLang="zh-TW" sz="2400" b="1" dirty="0" smtClean="0">
              <a:latin typeface="+mn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495526" y="239771"/>
            <a:ext cx="3816424" cy="1324160"/>
            <a:chOff x="1495526" y="239771"/>
            <a:chExt cx="3816424" cy="132416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7" name="副標題 2"/>
            <p:cNvSpPr txBox="1">
              <a:spLocks/>
            </p:cNvSpPr>
            <p:nvPr/>
          </p:nvSpPr>
          <p:spPr>
            <a:xfrm>
              <a:off x="1946464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列印</a:t>
              </a: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0" y="3707904"/>
            <a:ext cx="6279698" cy="3744416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2456775" y="3813011"/>
            <a:ext cx="756201" cy="3179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2930958" y="5076056"/>
            <a:ext cx="951994" cy="3179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972629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87194" y="1907704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+mn-ea"/>
              </a:rPr>
              <a:t>3</a:t>
            </a:r>
            <a:r>
              <a:rPr lang="en-US" altLang="zh-TW" sz="2400" b="1" dirty="0" smtClean="0">
                <a:latin typeface="+mn-ea"/>
              </a:rPr>
              <a:t>.</a:t>
            </a:r>
            <a:r>
              <a:rPr lang="en-US" altLang="zh-TW" sz="2400" b="1" dirty="0" smtClean="0">
                <a:latin typeface="+mj-ea"/>
              </a:rPr>
              <a:t> </a:t>
            </a:r>
            <a:r>
              <a:rPr lang="zh-TW" altLang="en-US" sz="2400" b="1" dirty="0" smtClean="0">
                <a:latin typeface="+mj-ea"/>
              </a:rPr>
              <a:t>選擇快速列印後，會跑出此表單，請選擇欲列印之印表機，選擇列印頁數，就可以列印了</a:t>
            </a:r>
            <a:endParaRPr lang="en-US" altLang="zh-TW" sz="2400" b="1" dirty="0" smtClean="0">
              <a:latin typeface="+mn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495526" y="239771"/>
            <a:ext cx="3816424" cy="1324160"/>
            <a:chOff x="1495526" y="239771"/>
            <a:chExt cx="3816424" cy="132416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7" name="副標題 2"/>
            <p:cNvSpPr txBox="1">
              <a:spLocks/>
            </p:cNvSpPr>
            <p:nvPr/>
          </p:nvSpPr>
          <p:spPr>
            <a:xfrm>
              <a:off x="1946464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列印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0" y="3448050"/>
            <a:ext cx="6531819" cy="36442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21141" y="7452320"/>
            <a:ext cx="6073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+mn-ea"/>
              </a:rPr>
              <a:t>注意</a:t>
            </a:r>
            <a:r>
              <a:rPr lang="en-US" altLang="zh-TW" sz="2400" b="1" dirty="0" smtClean="0">
                <a:latin typeface="+mn-ea"/>
              </a:rPr>
              <a:t>!!</a:t>
            </a:r>
            <a:r>
              <a:rPr lang="zh-TW" altLang="en-US" sz="2400" b="1" dirty="0" smtClean="0">
                <a:latin typeface="+mn-ea"/>
              </a:rPr>
              <a:t>列印功能只有單頁列印，無合併列印</a:t>
            </a:r>
            <a:endParaRPr lang="en-US" altLang="zh-TW" sz="2400" b="1" dirty="0" smtClean="0">
              <a:latin typeface="+mn-ea"/>
            </a:endParaRPr>
          </a:p>
        </p:txBody>
      </p:sp>
      <p:sp>
        <p:nvSpPr>
          <p:cNvPr id="3" name="五角星形 2"/>
          <p:cNvSpPr/>
          <p:nvPr/>
        </p:nvSpPr>
        <p:spPr>
          <a:xfrm>
            <a:off x="189141" y="7452320"/>
            <a:ext cx="432000" cy="43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805264" y="4644008"/>
            <a:ext cx="543630" cy="3179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圓角矩形 12"/>
          <p:cNvSpPr/>
          <p:nvPr/>
        </p:nvSpPr>
        <p:spPr>
          <a:xfrm>
            <a:off x="1545713" y="6193754"/>
            <a:ext cx="1645359" cy="4619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313658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48680" y="381441"/>
            <a:ext cx="5616624" cy="1324160"/>
            <a:chOff x="1495526" y="239771"/>
            <a:chExt cx="3816424" cy="132416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6" name="副標題 2"/>
            <p:cNvSpPr txBox="1">
              <a:spLocks/>
            </p:cNvSpPr>
            <p:nvPr/>
          </p:nvSpPr>
          <p:spPr>
            <a:xfrm>
              <a:off x="1921162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借閱規定</a:t>
              </a:r>
              <a:endParaRPr lang="zh-TW" altLang="en-US" sz="4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70638" y="2483768"/>
            <a:ext cx="65707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2800" dirty="0">
                <a:latin typeface="+mn-ea"/>
              </a:rPr>
              <a:t>校外連線</a:t>
            </a:r>
            <a:r>
              <a:rPr lang="zh-TW" altLang="en-US" sz="2800" dirty="0" smtClean="0">
                <a:latin typeface="+mn-ea"/>
              </a:rPr>
              <a:t>方式：直接</a:t>
            </a:r>
            <a:r>
              <a:rPr lang="zh-TW" altLang="en-US" sz="2800" dirty="0">
                <a:latin typeface="+mn-ea"/>
              </a:rPr>
              <a:t>登入中</a:t>
            </a:r>
            <a:r>
              <a:rPr lang="zh-TW" altLang="en-US" sz="2800" dirty="0" smtClean="0">
                <a:latin typeface="+mn-ea"/>
              </a:rPr>
              <a:t>科</a:t>
            </a:r>
            <a:r>
              <a:rPr lang="en-US" altLang="zh-TW" sz="2800" dirty="0" err="1" smtClean="0">
                <a:latin typeface="+mn-ea"/>
              </a:rPr>
              <a:t>eportal</a:t>
            </a:r>
            <a:r>
              <a:rPr lang="zh-TW" altLang="en-US" sz="2800" dirty="0">
                <a:latin typeface="+mn-ea"/>
              </a:rPr>
              <a:t>帳密即可使用</a:t>
            </a:r>
            <a:r>
              <a:rPr lang="zh-TW" altLang="en-US" sz="2800" dirty="0" smtClean="0">
                <a:latin typeface="+mn-ea"/>
              </a:rPr>
              <a:t>。</a:t>
            </a:r>
            <a:endParaRPr lang="en-US" altLang="zh-TW" sz="2800" dirty="0" smtClean="0">
              <a:latin typeface="+mn-ea"/>
            </a:endParaRPr>
          </a:p>
          <a:p>
            <a:endParaRPr lang="zh-TW" altLang="en-US" sz="2800" dirty="0">
              <a:latin typeface="+mn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800" dirty="0" smtClean="0">
                <a:latin typeface="+mn-ea"/>
              </a:rPr>
              <a:t>個人借閱帳密申請方式：無個人借閱帳密，直接認學校</a:t>
            </a:r>
            <a:r>
              <a:rPr lang="en-US" altLang="zh-TW" sz="2800" dirty="0" smtClean="0">
                <a:latin typeface="+mn-ea"/>
              </a:rPr>
              <a:t>IP</a:t>
            </a:r>
            <a:r>
              <a:rPr lang="zh-TW" altLang="en-US" sz="2800" dirty="0" smtClean="0">
                <a:latin typeface="+mn-ea"/>
              </a:rPr>
              <a:t>位址就可下載使用</a:t>
            </a:r>
            <a:endParaRPr lang="en-US" altLang="zh-TW" sz="2800" dirty="0" smtClean="0">
              <a:latin typeface="+mn-ea"/>
            </a:endParaRPr>
          </a:p>
          <a:p>
            <a:endParaRPr lang="zh-TW" altLang="en-US" sz="2800" dirty="0" smtClean="0">
              <a:latin typeface="+mn-ea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en-US" sz="2800" dirty="0" smtClean="0">
                <a:latin typeface="+mn-ea"/>
              </a:rPr>
              <a:t>借</a:t>
            </a:r>
            <a:r>
              <a:rPr lang="zh-TW" altLang="en-US" sz="2800" dirty="0">
                <a:latin typeface="+mn-ea"/>
              </a:rPr>
              <a:t>閱冊數</a:t>
            </a:r>
            <a:r>
              <a:rPr lang="en-US" altLang="zh-TW" sz="2800" dirty="0">
                <a:latin typeface="+mn-ea"/>
              </a:rPr>
              <a:t>/</a:t>
            </a:r>
            <a:r>
              <a:rPr lang="zh-TW" altLang="en-US" sz="2800" dirty="0">
                <a:latin typeface="+mn-ea"/>
              </a:rPr>
              <a:t>天數</a:t>
            </a:r>
            <a:r>
              <a:rPr lang="zh-TW" altLang="en-US" sz="2800" dirty="0" smtClean="0">
                <a:latin typeface="+mn-ea"/>
              </a:rPr>
              <a:t>：</a:t>
            </a:r>
            <a:r>
              <a:rPr lang="en-US" altLang="zh-TW" sz="2800" dirty="0" smtClean="0">
                <a:latin typeface="+mn-ea"/>
              </a:rPr>
              <a:t>30</a:t>
            </a:r>
            <a:r>
              <a:rPr lang="zh-TW" altLang="en-US" sz="2800" dirty="0">
                <a:latin typeface="+mn-ea"/>
              </a:rPr>
              <a:t>天到期自動歸還</a:t>
            </a:r>
          </a:p>
        </p:txBody>
      </p:sp>
      <p:sp>
        <p:nvSpPr>
          <p:cNvPr id="8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74955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495526" y="239771"/>
            <a:ext cx="3816424" cy="1324160"/>
            <a:chOff x="1495526" y="239771"/>
            <a:chExt cx="3816424" cy="132416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6" name="副標題 2"/>
            <p:cNvSpPr txBox="1">
              <a:spLocks/>
            </p:cNvSpPr>
            <p:nvPr/>
          </p:nvSpPr>
          <p:spPr>
            <a:xfrm>
              <a:off x="1946464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目錄</a:t>
              </a:r>
              <a:endParaRPr lang="zh-TW" altLang="en-US" sz="4800" b="1" dirty="0">
                <a:solidFill>
                  <a:srgbClr val="FFC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" name="內容版面配置區 2"/>
          <p:cNvSpPr>
            <a:spLocks noGrp="1"/>
          </p:cNvSpPr>
          <p:nvPr>
            <p:ph idx="4294967295"/>
          </p:nvPr>
        </p:nvSpPr>
        <p:spPr>
          <a:xfrm>
            <a:off x="524475" y="1763688"/>
            <a:ext cx="5809129" cy="51125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zh-TW" altLang="en-US" sz="3600" b="1" dirty="0" smtClean="0">
                <a:latin typeface="+mj-ea"/>
                <a:ea typeface="+mj-ea"/>
              </a:rPr>
              <a:t>校內線上閱讀</a:t>
            </a:r>
            <a:r>
              <a:rPr lang="en-US" altLang="zh-TW" sz="3600" b="1" dirty="0" smtClean="0">
                <a:latin typeface="+mj-ea"/>
                <a:ea typeface="+mj-ea"/>
              </a:rPr>
              <a:t>………………4</a:t>
            </a:r>
          </a:p>
          <a:p>
            <a:pPr marL="45720" indent="0">
              <a:buNone/>
            </a:pPr>
            <a:r>
              <a:rPr lang="zh-TW" altLang="en-US" sz="3600" b="1" dirty="0" smtClean="0">
                <a:latin typeface="+mj-ea"/>
                <a:ea typeface="+mj-ea"/>
              </a:rPr>
              <a:t>校外線上閱讀</a:t>
            </a:r>
            <a:r>
              <a:rPr lang="en-US" altLang="zh-TW" sz="3600" b="1" dirty="0" smtClean="0">
                <a:latin typeface="+mj-ea"/>
                <a:ea typeface="+mj-ea"/>
              </a:rPr>
              <a:t>………………7</a:t>
            </a:r>
          </a:p>
          <a:p>
            <a:pPr marL="45720" indent="0">
              <a:buNone/>
            </a:pPr>
            <a:r>
              <a:rPr lang="zh-TW" altLang="en-US" sz="3600" b="1" dirty="0">
                <a:latin typeface="+mj-ea"/>
                <a:ea typeface="+mj-ea"/>
              </a:rPr>
              <a:t>離線</a:t>
            </a:r>
            <a:r>
              <a:rPr lang="zh-TW" altLang="en-US" sz="3600" b="1" dirty="0" smtClean="0">
                <a:latin typeface="+mj-ea"/>
                <a:ea typeface="+mj-ea"/>
              </a:rPr>
              <a:t>閱讀</a:t>
            </a:r>
            <a:r>
              <a:rPr lang="en-US" altLang="zh-TW" sz="3600" b="1" dirty="0" smtClean="0">
                <a:latin typeface="+mj-ea"/>
                <a:ea typeface="+mj-ea"/>
              </a:rPr>
              <a:t>…………………...12</a:t>
            </a:r>
          </a:p>
          <a:p>
            <a:pPr marL="45720" indent="0">
              <a:buNone/>
            </a:pPr>
            <a:r>
              <a:rPr lang="zh-TW" altLang="en-US" sz="3600" b="1" dirty="0" smtClean="0">
                <a:latin typeface="+mj-ea"/>
                <a:ea typeface="+mj-ea"/>
              </a:rPr>
              <a:t>手機、平板借閱</a:t>
            </a:r>
            <a:r>
              <a:rPr lang="en-US" altLang="zh-TW" sz="3600" b="1" dirty="0" smtClean="0">
                <a:latin typeface="+mj-ea"/>
                <a:ea typeface="+mj-ea"/>
              </a:rPr>
              <a:t>………….15</a:t>
            </a:r>
          </a:p>
          <a:p>
            <a:pPr marL="45720" indent="0">
              <a:buNone/>
            </a:pPr>
            <a:r>
              <a:rPr lang="zh-TW" altLang="en-US" sz="3600" b="1" dirty="0" smtClean="0">
                <a:latin typeface="+mj-ea"/>
                <a:ea typeface="+mj-ea"/>
              </a:rPr>
              <a:t>列印</a:t>
            </a:r>
            <a:r>
              <a:rPr lang="en-US" altLang="zh-TW" sz="3600" b="1" dirty="0" smtClean="0">
                <a:latin typeface="+mj-ea"/>
                <a:ea typeface="+mj-ea"/>
              </a:rPr>
              <a:t>……………………….…21</a:t>
            </a:r>
            <a:r>
              <a:rPr lang="zh-TW" altLang="en-US" sz="3600" b="1" dirty="0" smtClean="0">
                <a:latin typeface="+mj-ea"/>
                <a:ea typeface="+mj-ea"/>
              </a:rPr>
              <a:t>借</a:t>
            </a:r>
            <a:r>
              <a:rPr lang="zh-TW" altLang="en-US" sz="3600" b="1" dirty="0">
                <a:latin typeface="+mj-ea"/>
                <a:ea typeface="+mj-ea"/>
              </a:rPr>
              <a:t>閱</a:t>
            </a:r>
            <a:r>
              <a:rPr lang="zh-TW" altLang="en-US" sz="3600" b="1" dirty="0" smtClean="0">
                <a:latin typeface="+mj-ea"/>
                <a:ea typeface="+mj-ea"/>
              </a:rPr>
              <a:t>規定</a:t>
            </a:r>
            <a:r>
              <a:rPr lang="en-US" altLang="zh-TW" sz="3600" b="1" dirty="0" smtClean="0">
                <a:latin typeface="+mj-ea"/>
                <a:ea typeface="+mj-ea"/>
              </a:rPr>
              <a:t>……………………24</a:t>
            </a:r>
          </a:p>
        </p:txBody>
      </p:sp>
    </p:spTree>
    <p:extLst>
      <p:ext uri="{BB962C8B-B14F-4D97-AF65-F5344CB8AC3E}">
        <p14:creationId xmlns:p14="http://schemas.microsoft.com/office/powerpoint/2010/main" val="311706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48680" y="239771"/>
            <a:ext cx="5616624" cy="1324160"/>
            <a:chOff x="1495526" y="239771"/>
            <a:chExt cx="3816424" cy="132416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6" name="副標題 2"/>
            <p:cNvSpPr txBox="1">
              <a:spLocks/>
            </p:cNvSpPr>
            <p:nvPr/>
          </p:nvSpPr>
          <p:spPr>
            <a:xfrm>
              <a:off x="1921162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校內線上閱讀</a:t>
              </a:r>
            </a:p>
          </p:txBody>
        </p:sp>
      </p:grp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9749" t="8124" r="7923" b="18756"/>
          <a:stretch>
            <a:fillRect/>
          </a:stretch>
        </p:blipFill>
        <p:spPr bwMode="auto">
          <a:xfrm>
            <a:off x="310211" y="2534339"/>
            <a:ext cx="6286065" cy="5729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直排文字版面配置區 9"/>
          <p:cNvSpPr txBox="1">
            <a:spLocks/>
          </p:cNvSpPr>
          <p:nvPr/>
        </p:nvSpPr>
        <p:spPr>
          <a:xfrm>
            <a:off x="310211" y="1886267"/>
            <a:ext cx="5809129" cy="648072"/>
          </a:xfrm>
          <a:prstGeom prst="rect">
            <a:avLst/>
          </a:prstGeom>
        </p:spPr>
        <p:txBody>
          <a:bodyPr vert="horz"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altLang="zh-TW" sz="2800" b="1" dirty="0" smtClean="0">
                <a:latin typeface="+mj-ea"/>
                <a:ea typeface="+mj-ea"/>
              </a:rPr>
              <a:t>1.</a:t>
            </a:r>
            <a:r>
              <a:rPr lang="zh-TW" altLang="en-US" sz="2800" b="1" dirty="0" smtClean="0">
                <a:latin typeface="+mj-ea"/>
                <a:ea typeface="+mj-ea"/>
              </a:rPr>
              <a:t>至圖書館首頁點選</a:t>
            </a:r>
            <a:endParaRPr lang="en-US" altLang="zh-TW" sz="2800" b="1" dirty="0" smtClean="0">
              <a:latin typeface="+mj-ea"/>
              <a:ea typeface="+mj-ea"/>
            </a:endParaRPr>
          </a:p>
          <a:p>
            <a:pPr>
              <a:buFont typeface="Georgia" pitchFamily="18" charset="0"/>
              <a:buNone/>
            </a:pPr>
            <a:endParaRPr lang="zh-TW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056" y="1840244"/>
            <a:ext cx="1463553" cy="60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圓角矩形 9"/>
          <p:cNvSpPr/>
          <p:nvPr/>
        </p:nvSpPr>
        <p:spPr>
          <a:xfrm>
            <a:off x="417190" y="5185642"/>
            <a:ext cx="1008112" cy="2880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38975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 smtClean="0"/>
              <a:t>4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3432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排文字版面配置區 2"/>
          <p:cNvSpPr txBox="1">
            <a:spLocks/>
          </p:cNvSpPr>
          <p:nvPr/>
        </p:nvSpPr>
        <p:spPr>
          <a:xfrm>
            <a:off x="185657" y="2051720"/>
            <a:ext cx="5809129" cy="5170420"/>
          </a:xfrm>
          <a:prstGeom prst="rect">
            <a:avLst/>
          </a:prstGeom>
        </p:spPr>
        <p:txBody>
          <a:bodyPr vert="horz"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altLang="zh-TW" sz="2400" b="1" dirty="0" smtClean="0">
                <a:latin typeface="+mj-ea"/>
                <a:ea typeface="+mj-ea"/>
              </a:rPr>
              <a:t>2.</a:t>
            </a:r>
            <a:r>
              <a:rPr lang="zh-TW" altLang="en-US" sz="2400" b="1" dirty="0" smtClean="0">
                <a:latin typeface="+mj-ea"/>
                <a:ea typeface="+mj-ea"/>
              </a:rPr>
              <a:t>搜索關鍵字</a:t>
            </a:r>
            <a:endParaRPr lang="en-US" altLang="zh-TW" sz="2400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endParaRPr lang="en-US" altLang="zh-TW" b="1" dirty="0" smtClean="0">
              <a:latin typeface="+mj-ea"/>
              <a:ea typeface="+mj-ea"/>
            </a:endParaRPr>
          </a:p>
          <a:p>
            <a:pPr marL="45720" indent="0">
              <a:buNone/>
            </a:pPr>
            <a:endParaRPr lang="en-US" altLang="zh-TW" b="1" dirty="0" smtClean="0">
              <a:latin typeface="+mj-ea"/>
              <a:ea typeface="+mj-ea"/>
            </a:endParaRPr>
          </a:p>
          <a:p>
            <a:pPr marL="45720" indent="0">
              <a:buNone/>
            </a:pPr>
            <a:r>
              <a:rPr lang="en-US" altLang="zh-TW" sz="2400" b="1" dirty="0" smtClean="0">
                <a:latin typeface="+mj-ea"/>
                <a:ea typeface="+mj-ea"/>
              </a:rPr>
              <a:t>3.</a:t>
            </a:r>
            <a:r>
              <a:rPr lang="zh-TW" altLang="en-US" sz="2400" b="1" dirty="0" smtClean="0">
                <a:latin typeface="+mj-ea"/>
                <a:ea typeface="+mj-ea"/>
              </a:rPr>
              <a:t>點選網址連結至</a:t>
            </a:r>
            <a:r>
              <a:rPr lang="en-US" altLang="zh-TW" sz="2400" b="1" dirty="0" err="1" smtClean="0">
                <a:latin typeface="+mj-ea"/>
                <a:ea typeface="+mj-ea"/>
              </a:rPr>
              <a:t>Library&amp;Book</a:t>
            </a:r>
            <a:endParaRPr lang="en-US" altLang="zh-TW" sz="2400" b="1" dirty="0" smtClean="0">
              <a:latin typeface="+mj-ea"/>
              <a:ea typeface="+mj-ea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548680" y="239771"/>
            <a:ext cx="5616624" cy="1324160"/>
            <a:chOff x="1495526" y="239771"/>
            <a:chExt cx="3816424" cy="132416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8" name="副標題 2"/>
            <p:cNvSpPr txBox="1">
              <a:spLocks/>
            </p:cNvSpPr>
            <p:nvPr/>
          </p:nvSpPr>
          <p:spPr>
            <a:xfrm>
              <a:off x="1921162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校內線上閱讀</a:t>
              </a: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4" y="2718682"/>
            <a:ext cx="6093296" cy="152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7" y="5409680"/>
            <a:ext cx="6438995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橢圓 9"/>
          <p:cNvSpPr/>
          <p:nvPr/>
        </p:nvSpPr>
        <p:spPr>
          <a:xfrm>
            <a:off x="4653136" y="3203848"/>
            <a:ext cx="50405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13420331">
            <a:off x="1989460" y="7350281"/>
            <a:ext cx="553270" cy="432048"/>
          </a:xfrm>
          <a:prstGeom prst="rightArrow">
            <a:avLst>
              <a:gd name="adj1" fmla="val 50000"/>
              <a:gd name="adj2" fmla="val 434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293012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/>
              <a:t>5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776287" y="7720484"/>
            <a:ext cx="4038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若電子書網址中含有</a:t>
            </a:r>
            <a:r>
              <a:rPr lang="en-US" altLang="zh-TW" dirty="0" err="1" smtClean="0"/>
              <a:t>libraryandbook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點選網址即可進入</a:t>
            </a:r>
            <a:r>
              <a:rPr lang="en-US" altLang="zh-TW" dirty="0" smtClean="0"/>
              <a:t>L&amp;B</a:t>
            </a:r>
            <a:r>
              <a:rPr lang="zh-TW" altLang="en-US" dirty="0" smtClean="0"/>
              <a:t>電子書平台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412776" y="7092280"/>
            <a:ext cx="144016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94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文字版面配置區 2"/>
          <p:cNvSpPr txBox="1">
            <a:spLocks/>
          </p:cNvSpPr>
          <p:nvPr/>
        </p:nvSpPr>
        <p:spPr>
          <a:xfrm>
            <a:off x="404664" y="2256973"/>
            <a:ext cx="6120680" cy="5170420"/>
          </a:xfrm>
          <a:prstGeom prst="rect">
            <a:avLst/>
          </a:prstGeom>
        </p:spPr>
        <p:txBody>
          <a:bodyPr vert="horz"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altLang="zh-TW" sz="2800" dirty="0" smtClean="0"/>
              <a:t>4.</a:t>
            </a:r>
            <a:r>
              <a:rPr lang="zh-TW" altLang="en-US" sz="2800" b="1" dirty="0" smtClean="0">
                <a:latin typeface="+mj-ea"/>
                <a:ea typeface="+mj-ea"/>
              </a:rPr>
              <a:t>點選線上閱讀即可觀看</a:t>
            </a:r>
            <a:r>
              <a:rPr lang="zh-TW" altLang="en-US" sz="2800" b="1" dirty="0">
                <a:latin typeface="+mj-ea"/>
                <a:ea typeface="+mj-ea"/>
              </a:rPr>
              <a:t>內容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548680" y="239771"/>
            <a:ext cx="5616624" cy="1324160"/>
            <a:chOff x="1495526" y="239771"/>
            <a:chExt cx="3816424" cy="132416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7" name="副標題 2"/>
            <p:cNvSpPr txBox="1">
              <a:spLocks/>
            </p:cNvSpPr>
            <p:nvPr/>
          </p:nvSpPr>
          <p:spPr>
            <a:xfrm>
              <a:off x="1921162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校內線上閱讀</a:t>
              </a: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3" y="3005084"/>
            <a:ext cx="6413542" cy="3674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圓角矩形 8"/>
          <p:cNvSpPr/>
          <p:nvPr/>
        </p:nvSpPr>
        <p:spPr>
          <a:xfrm>
            <a:off x="2780928" y="5436096"/>
            <a:ext cx="1080120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268043" y="8646856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/>
              <a:t>6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27808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548680" y="239771"/>
            <a:ext cx="5616624" cy="1324160"/>
            <a:chOff x="1495526" y="239771"/>
            <a:chExt cx="3816424" cy="132416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6" name="副標題 2"/>
            <p:cNvSpPr txBox="1">
              <a:spLocks/>
            </p:cNvSpPr>
            <p:nvPr/>
          </p:nvSpPr>
          <p:spPr>
            <a:xfrm>
              <a:off x="1921162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校外線</a:t>
              </a: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上閱讀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87140" y="1928444"/>
            <a:ext cx="5809129" cy="5193642"/>
            <a:chOff x="524435" y="1563931"/>
            <a:chExt cx="5809129" cy="5193642"/>
          </a:xfrm>
        </p:grpSpPr>
        <p:sp>
          <p:nvSpPr>
            <p:cNvPr id="10" name="直排文字版面配置區 2"/>
            <p:cNvSpPr txBox="1">
              <a:spLocks/>
            </p:cNvSpPr>
            <p:nvPr/>
          </p:nvSpPr>
          <p:spPr>
            <a:xfrm>
              <a:off x="524435" y="1587153"/>
              <a:ext cx="5809129" cy="5170420"/>
            </a:xfrm>
            <a:prstGeom prst="rect">
              <a:avLst/>
            </a:prstGeom>
          </p:spPr>
          <p:txBody>
            <a:bodyPr vert="horz"/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>
                <a:buNone/>
              </a:pPr>
              <a:r>
                <a:rPr lang="en-US" altLang="zh-TW" sz="2400" dirty="0" smtClean="0"/>
                <a:t>1.</a:t>
              </a:r>
              <a:r>
                <a:rPr lang="zh-TW" altLang="en-US" sz="2400" b="1" dirty="0" smtClean="0">
                  <a:latin typeface="+mj-ea"/>
                  <a:ea typeface="+mj-ea"/>
                </a:rPr>
                <a:t>至</a:t>
              </a:r>
              <a:r>
                <a:rPr lang="zh-TW" altLang="en-US" sz="2400" b="1" u="sng" dirty="0" smtClean="0">
                  <a:latin typeface="+mj-ea"/>
                  <a:ea typeface="+mj-ea"/>
                  <a:hlinkClick r:id="rId4"/>
                </a:rPr>
                <a:t>圖書館首頁</a:t>
              </a:r>
              <a:r>
                <a:rPr lang="zh-TW" altLang="en-US" sz="2400" b="1" dirty="0" smtClean="0">
                  <a:latin typeface="+mj-ea"/>
                  <a:ea typeface="+mj-ea"/>
                </a:rPr>
                <a:t>點選</a:t>
              </a:r>
              <a:endParaRPr lang="zh-TW" altLang="en-US" sz="2400" b="1" dirty="0">
                <a:latin typeface="+mj-ea"/>
                <a:ea typeface="+mj-ea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8999" y="1563931"/>
              <a:ext cx="1332882" cy="489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6" cstate="print"/>
          <a:srcRect l="9749" t="8124" r="7923" b="18756"/>
          <a:stretch>
            <a:fillRect/>
          </a:stretch>
        </p:blipFill>
        <p:spPr bwMode="auto">
          <a:xfrm>
            <a:off x="524435" y="2555776"/>
            <a:ext cx="5877272" cy="5389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圓角矩形 13"/>
          <p:cNvSpPr/>
          <p:nvPr/>
        </p:nvSpPr>
        <p:spPr>
          <a:xfrm>
            <a:off x="630149" y="6444208"/>
            <a:ext cx="926643" cy="3193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/>
              <a:t>7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1411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548680" y="381441"/>
            <a:ext cx="5616624" cy="1324160"/>
            <a:chOff x="1495526" y="239771"/>
            <a:chExt cx="3816424" cy="132416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4" name="副標題 2"/>
            <p:cNvSpPr txBox="1">
              <a:spLocks/>
            </p:cNvSpPr>
            <p:nvPr/>
          </p:nvSpPr>
          <p:spPr>
            <a:xfrm>
              <a:off x="1921162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校外線</a:t>
              </a: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上閱讀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346802" y="2051720"/>
            <a:ext cx="5990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+mn-ea"/>
              </a:rPr>
              <a:t>2.</a:t>
            </a:r>
            <a:r>
              <a:rPr lang="zh-TW" altLang="en-US" sz="2400" b="1" dirty="0" smtClean="0">
                <a:latin typeface="+mn-ea"/>
              </a:rPr>
              <a:t>在</a:t>
            </a:r>
            <a:r>
              <a:rPr lang="zh-TW" altLang="en-US" sz="2400" b="1" dirty="0">
                <a:latin typeface="+mn-ea"/>
                <a:hlinkClick r:id="rId3"/>
              </a:rPr>
              <a:t>電子資源整合查詢系統</a:t>
            </a:r>
            <a:r>
              <a:rPr lang="zh-TW" altLang="en-US" sz="2400" b="1" dirty="0">
                <a:latin typeface="+mn-ea"/>
              </a:rPr>
              <a:t>登入</a:t>
            </a:r>
            <a:r>
              <a:rPr lang="en-US" altLang="zh-TW" sz="2400" b="1" dirty="0">
                <a:latin typeface="+mn-ea"/>
              </a:rPr>
              <a:t>E-portal</a:t>
            </a:r>
            <a:r>
              <a:rPr lang="zh-TW" altLang="en-US" sz="2400" b="1" dirty="0">
                <a:latin typeface="+mn-ea"/>
              </a:rPr>
              <a:t>帳號及密碼 </a:t>
            </a:r>
            <a:endParaRPr lang="en-US" altLang="zh-TW" sz="2400" b="1" dirty="0" smtClean="0">
              <a:latin typeface="+mn-ea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88640" y="2957348"/>
            <a:ext cx="6494866" cy="3561166"/>
            <a:chOff x="260648" y="3131841"/>
            <a:chExt cx="6494866" cy="356116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" r="10398" b="35427"/>
            <a:stretch/>
          </p:blipFill>
          <p:spPr bwMode="auto">
            <a:xfrm>
              <a:off x="260648" y="3131841"/>
              <a:ext cx="6494866" cy="35611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065262" y="5135538"/>
              <a:ext cx="14013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  <a:latin typeface="+mj-ea"/>
                </a:rPr>
                <a:t>E-portal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+mj-ea"/>
                </a:rPr>
                <a:t>帳號</a:t>
              </a:r>
              <a:endParaRPr lang="zh-TW" altLang="en-US" sz="1600" b="1" dirty="0">
                <a:solidFill>
                  <a:srgbClr val="FF0000"/>
                </a:solidFill>
                <a:latin typeface="+mj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81777" y="5441708"/>
              <a:ext cx="13883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  <a:latin typeface="+mj-ea"/>
                </a:rPr>
                <a:t>E-Portal</a:t>
              </a:r>
              <a:r>
                <a:rPr lang="zh-TW" altLang="en-US" sz="1600" b="1" dirty="0" smtClean="0">
                  <a:solidFill>
                    <a:srgbClr val="FF0000"/>
                  </a:solidFill>
                  <a:latin typeface="+mj-ea"/>
                </a:rPr>
                <a:t>密碼</a:t>
              </a:r>
              <a:endParaRPr lang="zh-TW" altLang="en-US" sz="1600" b="1" dirty="0">
                <a:solidFill>
                  <a:srgbClr val="FF0000"/>
                </a:solidFill>
                <a:latin typeface="+mj-ea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46802" y="6691520"/>
            <a:ext cx="6336704" cy="954107"/>
            <a:chOff x="174494" y="7039290"/>
            <a:chExt cx="6336704" cy="954107"/>
          </a:xfrm>
        </p:grpSpPr>
        <p:sp>
          <p:nvSpPr>
            <p:cNvPr id="11" name="矩形 10"/>
            <p:cNvSpPr/>
            <p:nvPr/>
          </p:nvSpPr>
          <p:spPr>
            <a:xfrm>
              <a:off x="534534" y="7039290"/>
              <a:ext cx="597666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TW" sz="2000" b="1" dirty="0">
                <a:latin typeface="+mj-ea"/>
              </a:endParaRPr>
            </a:p>
            <a:p>
              <a:r>
                <a:rPr lang="zh-TW" altLang="en-US" b="1" dirty="0">
                  <a:solidFill>
                    <a:srgbClr val="002060"/>
                  </a:solidFill>
                  <a:latin typeface="+mj-ea"/>
                </a:rPr>
                <a:t>小知識：因該電子書限定要在校內</a:t>
              </a:r>
              <a:r>
                <a:rPr lang="en-US" altLang="zh-TW" b="1" dirty="0">
                  <a:solidFill>
                    <a:srgbClr val="002060"/>
                  </a:solidFill>
                  <a:latin typeface="+mj-ea"/>
                </a:rPr>
                <a:t>IP</a:t>
              </a:r>
              <a:r>
                <a:rPr lang="zh-TW" altLang="en-US" b="1" dirty="0">
                  <a:solidFill>
                    <a:srgbClr val="002060"/>
                  </a:solidFill>
                  <a:latin typeface="+mj-ea"/>
                </a:rPr>
                <a:t>範圍使用</a:t>
              </a:r>
              <a:r>
                <a:rPr lang="en-US" altLang="zh-TW" b="1" dirty="0">
                  <a:solidFill>
                    <a:srgbClr val="002060"/>
                  </a:solidFill>
                  <a:latin typeface="+mj-ea"/>
                </a:rPr>
                <a:t>(</a:t>
              </a:r>
              <a:r>
                <a:rPr lang="zh-TW" altLang="en-US" b="1" dirty="0">
                  <a:solidFill>
                    <a:srgbClr val="002060"/>
                  </a:solidFill>
                  <a:latin typeface="+mj-ea"/>
                </a:rPr>
                <a:t>由此登入，校外</a:t>
              </a:r>
              <a:r>
                <a:rPr lang="en-US" altLang="zh-TW" b="1" dirty="0">
                  <a:solidFill>
                    <a:srgbClr val="002060"/>
                  </a:solidFill>
                  <a:latin typeface="+mj-ea"/>
                </a:rPr>
                <a:t>IP</a:t>
              </a:r>
              <a:r>
                <a:rPr lang="zh-TW" altLang="en-US" b="1" dirty="0">
                  <a:solidFill>
                    <a:srgbClr val="002060"/>
                  </a:solidFill>
                  <a:latin typeface="+mj-ea"/>
                </a:rPr>
                <a:t>可自動轉為校內</a:t>
              </a:r>
              <a:r>
                <a:rPr lang="en-US" altLang="zh-TW" b="1" dirty="0">
                  <a:solidFill>
                    <a:srgbClr val="002060"/>
                  </a:solidFill>
                  <a:latin typeface="+mj-ea"/>
                </a:rPr>
                <a:t>IP</a:t>
              </a:r>
              <a:r>
                <a:rPr lang="zh-TW" altLang="en-US" b="1" dirty="0">
                  <a:solidFill>
                    <a:srgbClr val="002060"/>
                  </a:solidFill>
                  <a:latin typeface="+mj-ea"/>
                </a:rPr>
                <a:t>，就不用再另外設校外連線</a:t>
              </a:r>
              <a:r>
                <a:rPr lang="en-US" altLang="zh-TW" b="1" dirty="0">
                  <a:solidFill>
                    <a:srgbClr val="002060"/>
                  </a:solidFill>
                  <a:latin typeface="+mj-ea"/>
                </a:rPr>
                <a:t>!)</a:t>
              </a:r>
              <a:endParaRPr lang="zh-TW" altLang="en-US" b="1" dirty="0">
                <a:solidFill>
                  <a:srgbClr val="002060"/>
                </a:solidFill>
                <a:latin typeface="+mj-ea"/>
              </a:endParaRPr>
            </a:p>
          </p:txBody>
        </p:sp>
        <p:sp>
          <p:nvSpPr>
            <p:cNvPr id="12" name="五角星形 11"/>
            <p:cNvSpPr/>
            <p:nvPr/>
          </p:nvSpPr>
          <p:spPr>
            <a:xfrm>
              <a:off x="174494" y="7285627"/>
              <a:ext cx="360040" cy="3600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/>
              <a:t>8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646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48680" y="381441"/>
            <a:ext cx="5616624" cy="1324160"/>
            <a:chOff x="1495526" y="239771"/>
            <a:chExt cx="3816424" cy="132416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741658" y="-1006361"/>
              <a:ext cx="1324160" cy="381642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7" name="副標題 2"/>
            <p:cNvSpPr txBox="1">
              <a:spLocks/>
            </p:cNvSpPr>
            <p:nvPr/>
          </p:nvSpPr>
          <p:spPr>
            <a:xfrm>
              <a:off x="1921162" y="458420"/>
              <a:ext cx="2965152" cy="88686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zh-TW" altLang="en-US" sz="4800" b="1" dirty="0" smtClean="0">
                  <a:solidFill>
                    <a:srgbClr val="FFC000"/>
                  </a:solidFill>
                  <a:latin typeface="+mj-ea"/>
                  <a:ea typeface="+mj-ea"/>
                </a:rPr>
                <a:t>校外線</a:t>
              </a:r>
              <a:r>
                <a:rPr lang="zh-TW" altLang="en-US" sz="4800" b="1" dirty="0">
                  <a:solidFill>
                    <a:srgbClr val="FFC000"/>
                  </a:solidFill>
                  <a:latin typeface="+mj-ea"/>
                  <a:ea typeface="+mj-ea"/>
                </a:rPr>
                <a:t>上閱讀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404664" y="1835697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3.</a:t>
            </a:r>
            <a:r>
              <a:rPr lang="zh-TW" altLang="en-US" sz="2400" b="1" dirty="0" smtClean="0">
                <a:latin typeface="+mj-ea"/>
              </a:rPr>
              <a:t>點選</a:t>
            </a:r>
            <a:r>
              <a:rPr lang="zh-TW" altLang="en-US" sz="2400" b="1" dirty="0">
                <a:latin typeface="+mj-ea"/>
              </a:rPr>
              <a:t>「電子書」搜尋</a:t>
            </a:r>
            <a:r>
              <a:rPr lang="zh-TW" altLang="en-US" sz="2400" b="1" dirty="0" smtClean="0">
                <a:latin typeface="+mj-ea"/>
              </a:rPr>
              <a:t>「</a:t>
            </a:r>
            <a:r>
              <a:rPr lang="en-US" altLang="zh-TW" sz="2400" b="1" dirty="0" smtClean="0">
                <a:latin typeface="+mj-ea"/>
              </a:rPr>
              <a:t>L&amp;B</a:t>
            </a:r>
            <a:r>
              <a:rPr lang="zh-TW" altLang="en-US" sz="2400" b="1" dirty="0" smtClean="0">
                <a:latin typeface="+mj-ea"/>
              </a:rPr>
              <a:t>」，</a:t>
            </a:r>
            <a:r>
              <a:rPr lang="zh-TW" altLang="en-US" sz="2400" b="1" dirty="0">
                <a:latin typeface="+mj-ea"/>
              </a:rPr>
              <a:t>將範圍設定在「</a:t>
            </a:r>
            <a:r>
              <a:rPr lang="en-US" altLang="zh-TW" sz="2400" b="1" dirty="0">
                <a:latin typeface="+mj-ea"/>
              </a:rPr>
              <a:t>Database</a:t>
            </a:r>
            <a:r>
              <a:rPr lang="zh-TW" altLang="en-US" sz="2400" b="1" dirty="0" smtClean="0">
                <a:latin typeface="+mj-ea"/>
              </a:rPr>
              <a:t>」，點選查詢</a:t>
            </a:r>
            <a:endParaRPr lang="en-US" altLang="zh-TW" sz="2400" b="1" dirty="0">
              <a:latin typeface="+mj-ea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940933"/>
            <a:ext cx="6669360" cy="1939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圓角矩形 9"/>
          <p:cNvSpPr/>
          <p:nvPr/>
        </p:nvSpPr>
        <p:spPr>
          <a:xfrm>
            <a:off x="3645024" y="3347864"/>
            <a:ext cx="926643" cy="4906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908720" y="4283968"/>
            <a:ext cx="172819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4293096" y="4430278"/>
            <a:ext cx="797910" cy="1596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9" y="5632631"/>
            <a:ext cx="6057170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426918" y="5037858"/>
            <a:ext cx="5738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4.</a:t>
            </a:r>
            <a:r>
              <a:rPr lang="zh-TW" altLang="en-US" sz="2400" dirty="0" smtClean="0"/>
              <a:t>查詢後並點選進入</a:t>
            </a:r>
            <a:r>
              <a:rPr lang="en-US" altLang="zh-TW" sz="2400" dirty="0" smtClean="0"/>
              <a:t>L</a:t>
            </a:r>
            <a:r>
              <a:rPr lang="en-US" altLang="zh-TW" sz="2400" dirty="0" smtClean="0">
                <a:latin typeface="+mj-ea"/>
                <a:ea typeface="+mj-ea"/>
              </a:rPr>
              <a:t>&amp;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數位圖書館</a:t>
            </a:r>
            <a:endParaRPr lang="en-US" altLang="zh-TW" sz="2400" b="1" dirty="0">
              <a:latin typeface="+mj-ea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1372332" y="7092280"/>
            <a:ext cx="1125511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頁尾版面配置區 10"/>
          <p:cNvSpPr>
            <a:spLocks noGrp="1"/>
          </p:cNvSpPr>
          <p:nvPr>
            <p:ph type="ftr" sz="quarter" idx="11"/>
          </p:nvPr>
        </p:nvSpPr>
        <p:spPr>
          <a:xfrm>
            <a:off x="5301208" y="8657167"/>
            <a:ext cx="2514601" cy="486833"/>
          </a:xfrm>
        </p:spPr>
        <p:txBody>
          <a:bodyPr/>
          <a:lstStyle/>
          <a:p>
            <a:pPr algn="ctr"/>
            <a:r>
              <a:rPr lang="en-US" altLang="zh-TW" sz="2000" dirty="0"/>
              <a:t>9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73494921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自訂 9">
      <a:dk1>
        <a:sysClr val="windowText" lastClr="000000"/>
      </a:dk1>
      <a:lt1>
        <a:sysClr val="window" lastClr="FFFFFF"/>
      </a:lt1>
      <a:dk2>
        <a:srgbClr val="465E9C"/>
      </a:dk2>
      <a:lt2>
        <a:srgbClr val="9FD281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420</TotalTime>
  <Words>626</Words>
  <Application>Microsoft Office PowerPoint</Application>
  <PresentationFormat>如螢幕大小 (4:3)</PresentationFormat>
  <Paragraphs>105</Paragraphs>
  <Slides>25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氣流</vt:lpstr>
      <vt:lpstr>L&amp;B數位圖書館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L&amp;B數位圖書館</dc:title>
  <dc:creator>TCWANG</dc:creator>
  <cp:lastModifiedBy>TCWANG</cp:lastModifiedBy>
  <cp:revision>31</cp:revision>
  <dcterms:created xsi:type="dcterms:W3CDTF">2014-06-13T07:43:40Z</dcterms:created>
  <dcterms:modified xsi:type="dcterms:W3CDTF">2014-07-29T06:13:22Z</dcterms:modified>
</cp:coreProperties>
</file>